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9385300" cy="7077075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4690" autoAdjust="0"/>
  </p:normalViewPr>
  <p:slideViewPr>
    <p:cSldViewPr snapToGrid="0">
      <p:cViewPr varScale="1">
        <p:scale>
          <a:sx n="45" d="100"/>
          <a:sy n="45" d="100"/>
        </p:scale>
        <p:origin x="1236" y="60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20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22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3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79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479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92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222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13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71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64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78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3FBF-9368-4C5D-9168-EF7AA60B5790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0BE3-085E-453B-B602-0B4F3F211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0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06646" y="5564821"/>
            <a:ext cx="912763" cy="624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Nurse Faculty bully each other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3451" y="2950833"/>
            <a:ext cx="1763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/>
              <a:t>Incivility &amp; harassment begins in Nursing Program</a:t>
            </a:r>
          </a:p>
        </p:txBody>
      </p:sp>
      <p:sp>
        <p:nvSpPr>
          <p:cNvPr id="6" name="Oval 5"/>
          <p:cNvSpPr/>
          <p:nvPr/>
        </p:nvSpPr>
        <p:spPr>
          <a:xfrm>
            <a:off x="1815084" y="6538753"/>
            <a:ext cx="912763" cy="624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Faculty bully students</a:t>
            </a:r>
          </a:p>
        </p:txBody>
      </p:sp>
      <p:sp>
        <p:nvSpPr>
          <p:cNvPr id="7" name="Oval 6"/>
          <p:cNvSpPr/>
          <p:nvPr/>
        </p:nvSpPr>
        <p:spPr>
          <a:xfrm>
            <a:off x="3168538" y="4967792"/>
            <a:ext cx="912763" cy="624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Bullying becomes normalized for students</a:t>
            </a:r>
          </a:p>
        </p:txBody>
      </p:sp>
      <p:sp>
        <p:nvSpPr>
          <p:cNvPr id="8" name="Oval 7"/>
          <p:cNvSpPr/>
          <p:nvPr/>
        </p:nvSpPr>
        <p:spPr>
          <a:xfrm>
            <a:off x="4376387" y="5118668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Grad nurses seek jobs in academic hospitals </a:t>
            </a:r>
          </a:p>
        </p:txBody>
      </p:sp>
      <p:sp>
        <p:nvSpPr>
          <p:cNvPr id="9" name="Oval 8"/>
          <p:cNvSpPr/>
          <p:nvPr/>
        </p:nvSpPr>
        <p:spPr>
          <a:xfrm>
            <a:off x="8960958" y="2014165"/>
            <a:ext cx="914400" cy="6217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Top clinical experts work in acute care hospitals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1474" y="1056051"/>
            <a:ext cx="13350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Academic Acute Care Hospital</a:t>
            </a:r>
          </a:p>
        </p:txBody>
      </p:sp>
      <p:sp>
        <p:nvSpPr>
          <p:cNvPr id="11" name="Oval 10"/>
          <p:cNvSpPr/>
          <p:nvPr/>
        </p:nvSpPr>
        <p:spPr>
          <a:xfrm>
            <a:off x="5974444" y="1901837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Hierarchical Expert based culture</a:t>
            </a:r>
          </a:p>
        </p:txBody>
      </p:sp>
      <p:sp>
        <p:nvSpPr>
          <p:cNvPr id="12" name="Oval 11"/>
          <p:cNvSpPr/>
          <p:nvPr/>
        </p:nvSpPr>
        <p:spPr>
          <a:xfrm>
            <a:off x="5503842" y="3885898"/>
            <a:ext cx="914400" cy="62179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Sr. Physicians bully nurses &amp; </a:t>
            </a:r>
            <a:r>
              <a:rPr lang="en-CA" sz="7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jr.</a:t>
            </a:r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 docs</a:t>
            </a:r>
          </a:p>
        </p:txBody>
      </p:sp>
      <p:sp>
        <p:nvSpPr>
          <p:cNvPr id="14" name="Oval 13"/>
          <p:cNvSpPr/>
          <p:nvPr/>
        </p:nvSpPr>
        <p:spPr>
          <a:xfrm>
            <a:off x="4004772" y="3983637"/>
            <a:ext cx="914400" cy="6217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Nursing faculty come from academic hospitals</a:t>
            </a:r>
          </a:p>
        </p:txBody>
      </p:sp>
      <p:sp>
        <p:nvSpPr>
          <p:cNvPr id="15" name="Oval 14"/>
          <p:cNvSpPr/>
          <p:nvPr/>
        </p:nvSpPr>
        <p:spPr>
          <a:xfrm>
            <a:off x="7312938" y="1614940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" dirty="0">
                <a:solidFill>
                  <a:schemeClr val="tx1"/>
                </a:solidFill>
                <a:latin typeface="Arial Narrow" panose="020B0606020202030204" pitchFamily="34" charset="0"/>
              </a:rPr>
              <a:t>Jr docs &amp; nurses are promoted to leadership</a:t>
            </a:r>
          </a:p>
        </p:txBody>
      </p:sp>
      <p:sp>
        <p:nvSpPr>
          <p:cNvPr id="16" name="Oval 15"/>
          <p:cNvSpPr/>
          <p:nvPr/>
        </p:nvSpPr>
        <p:spPr>
          <a:xfrm>
            <a:off x="6590327" y="4265950"/>
            <a:ext cx="914400" cy="6217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Sr. RNs bully novice nurses &amp; docs</a:t>
            </a:r>
          </a:p>
        </p:txBody>
      </p:sp>
      <p:sp>
        <p:nvSpPr>
          <p:cNvPr id="17" name="Oval 16"/>
          <p:cNvSpPr/>
          <p:nvPr/>
        </p:nvSpPr>
        <p:spPr>
          <a:xfrm>
            <a:off x="8628060" y="2755266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Jr. docs and new nurses adopt hierarchical behaviours </a:t>
            </a:r>
          </a:p>
        </p:txBody>
      </p:sp>
      <p:sp>
        <p:nvSpPr>
          <p:cNvPr id="22" name="Oval 21"/>
          <p:cNvSpPr/>
          <p:nvPr/>
        </p:nvSpPr>
        <p:spPr>
          <a:xfrm>
            <a:off x="9571757" y="5646485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nurses don’t feel safe to speak up</a:t>
            </a:r>
          </a:p>
        </p:txBody>
      </p:sp>
      <p:sp>
        <p:nvSpPr>
          <p:cNvPr id="25" name="Oval 24"/>
          <p:cNvSpPr/>
          <p:nvPr/>
        </p:nvSpPr>
        <p:spPr>
          <a:xfrm>
            <a:off x="10999390" y="2098047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" dirty="0">
                <a:solidFill>
                  <a:schemeClr val="tx1"/>
                </a:solidFill>
                <a:latin typeface="Arial Narrow" panose="020B0606020202030204" pitchFamily="34" charset="0"/>
              </a:rPr>
              <a:t>Have complex care plans</a:t>
            </a:r>
          </a:p>
        </p:txBody>
      </p:sp>
      <p:sp>
        <p:nvSpPr>
          <p:cNvPr id="26" name="Oval 25"/>
          <p:cNvSpPr/>
          <p:nvPr/>
        </p:nvSpPr>
        <p:spPr>
          <a:xfrm>
            <a:off x="10445675" y="4233312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nurses make mistake</a:t>
            </a:r>
          </a:p>
        </p:txBody>
      </p:sp>
      <p:sp>
        <p:nvSpPr>
          <p:cNvPr id="27" name="Oval 26"/>
          <p:cNvSpPr/>
          <p:nvPr/>
        </p:nvSpPr>
        <p:spPr>
          <a:xfrm>
            <a:off x="10747131" y="6230063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 suffers harm </a:t>
            </a:r>
          </a:p>
        </p:txBody>
      </p:sp>
      <p:sp>
        <p:nvSpPr>
          <p:cNvPr id="28" name="Oval 27"/>
          <p:cNvSpPr/>
          <p:nvPr/>
        </p:nvSpPr>
        <p:spPr>
          <a:xfrm>
            <a:off x="11178249" y="3411898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Mistake results in adverse patient event</a:t>
            </a:r>
          </a:p>
        </p:txBody>
      </p:sp>
      <p:sp>
        <p:nvSpPr>
          <p:cNvPr id="29" name="Oval 28"/>
          <p:cNvSpPr/>
          <p:nvPr/>
        </p:nvSpPr>
        <p:spPr>
          <a:xfrm>
            <a:off x="11135049" y="7454118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nurses call in sick</a:t>
            </a:r>
          </a:p>
        </p:txBody>
      </p:sp>
      <p:sp>
        <p:nvSpPr>
          <p:cNvPr id="30" name="Oval 29"/>
          <p:cNvSpPr/>
          <p:nvPr/>
        </p:nvSpPr>
        <p:spPr>
          <a:xfrm>
            <a:off x="13044616" y="5646485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Team operates short staff/stressed</a:t>
            </a:r>
          </a:p>
        </p:txBody>
      </p:sp>
      <p:sp>
        <p:nvSpPr>
          <p:cNvPr id="31" name="Oval 30"/>
          <p:cNvSpPr/>
          <p:nvPr/>
        </p:nvSpPr>
        <p:spPr>
          <a:xfrm>
            <a:off x="9710281" y="7900120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 transfers out of unit</a:t>
            </a:r>
          </a:p>
        </p:txBody>
      </p:sp>
      <p:sp>
        <p:nvSpPr>
          <p:cNvPr id="32" name="Oval 31"/>
          <p:cNvSpPr/>
          <p:nvPr/>
        </p:nvSpPr>
        <p:spPr>
          <a:xfrm>
            <a:off x="6011580" y="7362393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Creates need to hire more nurses </a:t>
            </a:r>
          </a:p>
        </p:txBody>
      </p:sp>
      <p:sp>
        <p:nvSpPr>
          <p:cNvPr id="36" name="Oval 35"/>
          <p:cNvSpPr/>
          <p:nvPr/>
        </p:nvSpPr>
        <p:spPr>
          <a:xfrm>
            <a:off x="4912239" y="3168256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Hospital culture tolerates bullying </a:t>
            </a:r>
          </a:p>
        </p:txBody>
      </p:sp>
      <p:sp>
        <p:nvSpPr>
          <p:cNvPr id="37" name="Oval 36"/>
          <p:cNvSpPr/>
          <p:nvPr/>
        </p:nvSpPr>
        <p:spPr>
          <a:xfrm>
            <a:off x="8205383" y="6520010"/>
            <a:ext cx="914400" cy="6217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Collective agreement promotes hierarchy  - “Seniority”</a:t>
            </a:r>
          </a:p>
        </p:txBody>
      </p:sp>
      <p:sp>
        <p:nvSpPr>
          <p:cNvPr id="39" name="Oval 38"/>
          <p:cNvSpPr/>
          <p:nvPr/>
        </p:nvSpPr>
        <p:spPr>
          <a:xfrm>
            <a:off x="6845512" y="2592567"/>
            <a:ext cx="914400" cy="621792"/>
          </a:xfrm>
          <a:prstGeom prst="ellipse">
            <a:avLst/>
          </a:prstGeom>
          <a:solidFill>
            <a:srgbClr val="C9A6E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Nurse managers are bullies</a:t>
            </a:r>
          </a:p>
        </p:txBody>
      </p:sp>
      <p:sp>
        <p:nvSpPr>
          <p:cNvPr id="40" name="Oval 39"/>
          <p:cNvSpPr/>
          <p:nvPr/>
        </p:nvSpPr>
        <p:spPr>
          <a:xfrm>
            <a:off x="6169603" y="3200794"/>
            <a:ext cx="914400" cy="621792"/>
          </a:xfrm>
          <a:prstGeom prst="ellipse">
            <a:avLst/>
          </a:prstGeom>
          <a:solidFill>
            <a:srgbClr val="C9A6E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Nurse managers are intimidated to address behaviours</a:t>
            </a:r>
          </a:p>
        </p:txBody>
      </p:sp>
      <p:sp>
        <p:nvSpPr>
          <p:cNvPr id="42" name="Oval 41"/>
          <p:cNvSpPr/>
          <p:nvPr/>
        </p:nvSpPr>
        <p:spPr>
          <a:xfrm>
            <a:off x="13147112" y="4387158"/>
            <a:ext cx="914400" cy="6217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Experienced nurses make a mistakes</a:t>
            </a:r>
          </a:p>
        </p:txBody>
      </p:sp>
      <p:sp>
        <p:nvSpPr>
          <p:cNvPr id="38" name="Oval 37"/>
          <p:cNvSpPr/>
          <p:nvPr/>
        </p:nvSpPr>
        <p:spPr>
          <a:xfrm>
            <a:off x="2019398" y="4520991"/>
            <a:ext cx="912763" cy="624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Competitive Hierarchical environment</a:t>
            </a:r>
          </a:p>
        </p:txBody>
      </p:sp>
      <p:sp>
        <p:nvSpPr>
          <p:cNvPr id="43" name="Oval 42"/>
          <p:cNvSpPr/>
          <p:nvPr/>
        </p:nvSpPr>
        <p:spPr>
          <a:xfrm>
            <a:off x="3174766" y="6559335"/>
            <a:ext cx="912763" cy="624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Students bully each other</a:t>
            </a:r>
          </a:p>
        </p:txBody>
      </p:sp>
      <p:sp>
        <p:nvSpPr>
          <p:cNvPr id="44" name="Oval 43"/>
          <p:cNvSpPr/>
          <p:nvPr/>
        </p:nvSpPr>
        <p:spPr>
          <a:xfrm>
            <a:off x="3535458" y="5790207"/>
            <a:ext cx="912763" cy="624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Students experience bullying on placements in hospitals</a:t>
            </a:r>
          </a:p>
        </p:txBody>
      </p:sp>
      <p:sp>
        <p:nvSpPr>
          <p:cNvPr id="45" name="Oval 44"/>
          <p:cNvSpPr/>
          <p:nvPr/>
        </p:nvSpPr>
        <p:spPr>
          <a:xfrm>
            <a:off x="7693985" y="3262596"/>
            <a:ext cx="914400" cy="621792"/>
          </a:xfrm>
          <a:prstGeom prst="ellipse">
            <a:avLst/>
          </a:prstGeom>
          <a:solidFill>
            <a:srgbClr val="C9A6E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Nurse managers don’t address behaviour issues</a:t>
            </a:r>
          </a:p>
        </p:txBody>
      </p:sp>
      <p:sp>
        <p:nvSpPr>
          <p:cNvPr id="46" name="Oval 45"/>
          <p:cNvSpPr/>
          <p:nvPr/>
        </p:nvSpPr>
        <p:spPr>
          <a:xfrm>
            <a:off x="7168855" y="4843483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New grads are mentored by sr. RNs on the unit</a:t>
            </a:r>
          </a:p>
        </p:txBody>
      </p:sp>
      <p:sp>
        <p:nvSpPr>
          <p:cNvPr id="47" name="Oval 46"/>
          <p:cNvSpPr/>
          <p:nvPr/>
        </p:nvSpPr>
        <p:spPr>
          <a:xfrm>
            <a:off x="8597802" y="5167901"/>
            <a:ext cx="914400" cy="6217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Sr. Nurses intimidate new grad hires</a:t>
            </a:r>
          </a:p>
        </p:txBody>
      </p:sp>
      <p:sp>
        <p:nvSpPr>
          <p:cNvPr id="48" name="Oval 47"/>
          <p:cNvSpPr/>
          <p:nvPr/>
        </p:nvSpPr>
        <p:spPr>
          <a:xfrm>
            <a:off x="7930623" y="7957995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 experiences incivility in new unit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06248" y="2829431"/>
            <a:ext cx="196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/>
              <a:t>Incivility contributes to adverse patient incident</a:t>
            </a:r>
          </a:p>
        </p:txBody>
      </p:sp>
      <p:sp>
        <p:nvSpPr>
          <p:cNvPr id="49" name="Oval 48"/>
          <p:cNvSpPr/>
          <p:nvPr/>
        </p:nvSpPr>
        <p:spPr>
          <a:xfrm>
            <a:off x="5203712" y="5883697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Hospitals hire new grad nurses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11365" y="7399408"/>
            <a:ext cx="1761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/>
              <a:t>Novice nurse suffers physical/psychological harm</a:t>
            </a:r>
          </a:p>
        </p:txBody>
      </p:sp>
      <p:sp>
        <p:nvSpPr>
          <p:cNvPr id="50" name="Oval 49"/>
          <p:cNvSpPr/>
          <p:nvPr/>
        </p:nvSpPr>
        <p:spPr>
          <a:xfrm>
            <a:off x="6847086" y="6637577"/>
            <a:ext cx="914400" cy="6217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Collective agreements discourage job movement</a:t>
            </a:r>
          </a:p>
        </p:txBody>
      </p:sp>
      <p:sp>
        <p:nvSpPr>
          <p:cNvPr id="52" name="Oval 51"/>
          <p:cNvSpPr/>
          <p:nvPr/>
        </p:nvSpPr>
        <p:spPr>
          <a:xfrm>
            <a:off x="6603509" y="5729945"/>
            <a:ext cx="914400" cy="6217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Pension discourages experienced nurses from leaving </a:t>
            </a:r>
          </a:p>
        </p:txBody>
      </p:sp>
      <p:sp>
        <p:nvSpPr>
          <p:cNvPr id="53" name="Oval 52"/>
          <p:cNvSpPr/>
          <p:nvPr/>
        </p:nvSpPr>
        <p:spPr>
          <a:xfrm>
            <a:off x="5093150" y="2356471"/>
            <a:ext cx="914400" cy="621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Specialized skills required for each area</a:t>
            </a:r>
          </a:p>
        </p:txBody>
      </p:sp>
      <p:sp>
        <p:nvSpPr>
          <p:cNvPr id="54" name="Oval 53"/>
          <p:cNvSpPr/>
          <p:nvPr/>
        </p:nvSpPr>
        <p:spPr>
          <a:xfrm>
            <a:off x="7592293" y="5454079"/>
            <a:ext cx="914400" cy="6217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Senior nurses have worked on same unit for long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9693" y="1041019"/>
            <a:ext cx="4629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A Systems View: </a:t>
            </a:r>
          </a:p>
          <a:p>
            <a:r>
              <a:rPr lang="en-CA" sz="1400" dirty="0"/>
              <a:t>Student-Novice Nurse, Hospitals &amp; Incivility</a:t>
            </a:r>
          </a:p>
        </p:txBody>
      </p:sp>
      <p:sp>
        <p:nvSpPr>
          <p:cNvPr id="56" name="Oval 55"/>
          <p:cNvSpPr/>
          <p:nvPr/>
        </p:nvSpPr>
        <p:spPr>
          <a:xfrm>
            <a:off x="9713101" y="3545731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Novice nurse adopts uncivil behaviour norm</a:t>
            </a:r>
          </a:p>
        </p:txBody>
      </p:sp>
      <p:sp>
        <p:nvSpPr>
          <p:cNvPr id="57" name="Oval 56"/>
          <p:cNvSpPr/>
          <p:nvPr/>
        </p:nvSpPr>
        <p:spPr>
          <a:xfrm>
            <a:off x="11204331" y="5093238"/>
            <a:ext cx="914400" cy="6217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Senior nurses have less time to mentor novices</a:t>
            </a:r>
          </a:p>
        </p:txBody>
      </p:sp>
      <p:cxnSp>
        <p:nvCxnSpPr>
          <p:cNvPr id="20" name="Straight Arrow Connector 19"/>
          <p:cNvCxnSpPr>
            <a:endCxn id="53" idx="0"/>
          </p:cNvCxnSpPr>
          <p:nvPr/>
        </p:nvCxnSpPr>
        <p:spPr>
          <a:xfrm flipH="1">
            <a:off x="5550350" y="2212733"/>
            <a:ext cx="441350" cy="14373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510950" y="2978263"/>
            <a:ext cx="56656" cy="20864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2" idx="5"/>
            <a:endCxn id="16" idx="2"/>
          </p:cNvCxnSpPr>
          <p:nvPr/>
        </p:nvCxnSpPr>
        <p:spPr>
          <a:xfrm>
            <a:off x="6284331" y="4416631"/>
            <a:ext cx="305996" cy="16021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6" idx="6"/>
          </p:cNvCxnSpPr>
          <p:nvPr/>
        </p:nvCxnSpPr>
        <p:spPr>
          <a:xfrm>
            <a:off x="7504727" y="4576846"/>
            <a:ext cx="348518" cy="755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8110683" y="2145673"/>
            <a:ext cx="668544" cy="70065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772189" y="1925836"/>
            <a:ext cx="558005" cy="6706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7777168" y="2903463"/>
            <a:ext cx="391273" cy="35913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644059" y="2903463"/>
            <a:ext cx="218709" cy="29733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095125" y="3537576"/>
            <a:ext cx="616116" cy="3591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8069523" y="5154379"/>
            <a:ext cx="648458" cy="10458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8359050" y="5400819"/>
            <a:ext cx="246455" cy="14431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7" idx="5"/>
            <a:endCxn id="22" idx="1"/>
          </p:cNvCxnSpPr>
          <p:nvPr/>
        </p:nvCxnSpPr>
        <p:spPr>
          <a:xfrm>
            <a:off x="9378291" y="5698634"/>
            <a:ext cx="327377" cy="3891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2" idx="5"/>
            <a:endCxn id="27" idx="2"/>
          </p:cNvCxnSpPr>
          <p:nvPr/>
        </p:nvCxnSpPr>
        <p:spPr>
          <a:xfrm>
            <a:off x="10352246" y="6177218"/>
            <a:ext cx="394885" cy="36374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9805905" y="4167523"/>
            <a:ext cx="381652" cy="3662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9425805" y="3285999"/>
            <a:ext cx="438463" cy="35079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27" idx="4"/>
            <a:endCxn id="29" idx="0"/>
          </p:cNvCxnSpPr>
          <p:nvPr/>
        </p:nvCxnSpPr>
        <p:spPr>
          <a:xfrm>
            <a:off x="11204331" y="6851855"/>
            <a:ext cx="387918" cy="60226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11932794" y="6268277"/>
            <a:ext cx="1586278" cy="12769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13519072" y="5008950"/>
            <a:ext cx="102496" cy="63753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12109905" y="3722794"/>
            <a:ext cx="1511663" cy="66436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12002076" y="5623971"/>
            <a:ext cx="1059796" cy="33341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10046213" y="4764045"/>
            <a:ext cx="550629" cy="88244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36" idx="3"/>
            <a:endCxn id="14" idx="7"/>
          </p:cNvCxnSpPr>
          <p:nvPr/>
        </p:nvCxnSpPr>
        <p:spPr>
          <a:xfrm flipH="1">
            <a:off x="4785261" y="3698989"/>
            <a:ext cx="260889" cy="37570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4" idx="2"/>
            <a:endCxn id="38" idx="7"/>
          </p:cNvCxnSpPr>
          <p:nvPr/>
        </p:nvCxnSpPr>
        <p:spPr>
          <a:xfrm flipH="1">
            <a:off x="2798490" y="4294533"/>
            <a:ext cx="1206282" cy="31793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38" idx="3"/>
          </p:cNvCxnSpPr>
          <p:nvPr/>
        </p:nvCxnSpPr>
        <p:spPr>
          <a:xfrm flipH="1">
            <a:off x="1958403" y="5054144"/>
            <a:ext cx="194666" cy="49067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6" idx="6"/>
            <a:endCxn id="43" idx="2"/>
          </p:cNvCxnSpPr>
          <p:nvPr/>
        </p:nvCxnSpPr>
        <p:spPr>
          <a:xfrm>
            <a:off x="2727847" y="6851067"/>
            <a:ext cx="446919" cy="2058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44" idx="4"/>
          </p:cNvCxnSpPr>
          <p:nvPr/>
        </p:nvCxnSpPr>
        <p:spPr>
          <a:xfrm flipV="1">
            <a:off x="3880441" y="6414835"/>
            <a:ext cx="111399" cy="19091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44" idx="0"/>
            <a:endCxn id="7" idx="5"/>
          </p:cNvCxnSpPr>
          <p:nvPr/>
        </p:nvCxnSpPr>
        <p:spPr>
          <a:xfrm flipH="1" flipV="1">
            <a:off x="3947630" y="5500945"/>
            <a:ext cx="44210" cy="2892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7" idx="1"/>
            <a:endCxn id="38" idx="6"/>
          </p:cNvCxnSpPr>
          <p:nvPr/>
        </p:nvCxnSpPr>
        <p:spPr>
          <a:xfrm flipH="1" flipV="1">
            <a:off x="2932161" y="4833305"/>
            <a:ext cx="370048" cy="22596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4300818" y="5649401"/>
            <a:ext cx="195748" cy="23228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5970469" y="5663296"/>
            <a:ext cx="172346" cy="31146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5143144" y="5649401"/>
            <a:ext cx="180747" cy="32535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9" idx="3"/>
            <a:endCxn id="31" idx="6"/>
          </p:cNvCxnSpPr>
          <p:nvPr/>
        </p:nvCxnSpPr>
        <p:spPr>
          <a:xfrm flipH="1">
            <a:off x="10624681" y="7984851"/>
            <a:ext cx="644279" cy="22616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31" idx="2"/>
            <a:endCxn id="48" idx="6"/>
          </p:cNvCxnSpPr>
          <p:nvPr/>
        </p:nvCxnSpPr>
        <p:spPr>
          <a:xfrm flipH="1">
            <a:off x="8845023" y="8211016"/>
            <a:ext cx="865258" cy="5787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2" idx="5"/>
          </p:cNvCxnSpPr>
          <p:nvPr/>
        </p:nvCxnSpPr>
        <p:spPr>
          <a:xfrm flipH="1" flipV="1">
            <a:off x="6792069" y="7893126"/>
            <a:ext cx="1165948" cy="29125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 flipV="1">
            <a:off x="5647180" y="6505489"/>
            <a:ext cx="807868" cy="85690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54" idx="5"/>
            <a:endCxn id="37" idx="0"/>
          </p:cNvCxnSpPr>
          <p:nvPr/>
        </p:nvCxnSpPr>
        <p:spPr>
          <a:xfrm>
            <a:off x="8372782" y="5984812"/>
            <a:ext cx="289801" cy="53519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37" idx="2"/>
            <a:endCxn id="50" idx="6"/>
          </p:cNvCxnSpPr>
          <p:nvPr/>
        </p:nvCxnSpPr>
        <p:spPr>
          <a:xfrm flipH="1">
            <a:off x="7761486" y="6830906"/>
            <a:ext cx="443897" cy="11756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50" idx="0"/>
            <a:endCxn id="52" idx="4"/>
          </p:cNvCxnSpPr>
          <p:nvPr/>
        </p:nvCxnSpPr>
        <p:spPr>
          <a:xfrm flipH="1" flipV="1">
            <a:off x="7060709" y="6351737"/>
            <a:ext cx="243577" cy="28584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52" idx="7"/>
            <a:endCxn id="54" idx="2"/>
          </p:cNvCxnSpPr>
          <p:nvPr/>
        </p:nvCxnSpPr>
        <p:spPr>
          <a:xfrm flipV="1">
            <a:off x="7383998" y="5764975"/>
            <a:ext cx="208295" cy="5602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8244594" y="1925836"/>
            <a:ext cx="725196" cy="32197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9" idx="6"/>
          </p:cNvCxnSpPr>
          <p:nvPr/>
        </p:nvCxnSpPr>
        <p:spPr>
          <a:xfrm>
            <a:off x="9875358" y="2325061"/>
            <a:ext cx="1138102" cy="8329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 flipV="1">
            <a:off x="11243420" y="4764045"/>
            <a:ext cx="112078" cy="42025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9252791" y="1259155"/>
            <a:ext cx="2198909" cy="405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tx1"/>
                </a:solidFill>
              </a:rPr>
              <a:t>Sickest patients seek expertise of top clinicians</a:t>
            </a:r>
            <a:endParaRPr lang="en-CA" sz="700" b="1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9758703" y="1664952"/>
            <a:ext cx="610799" cy="44027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5" idx="4"/>
            <a:endCxn id="28" idx="0"/>
          </p:cNvCxnSpPr>
          <p:nvPr/>
        </p:nvCxnSpPr>
        <p:spPr>
          <a:xfrm>
            <a:off x="11456590" y="2719839"/>
            <a:ext cx="178859" cy="69205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4" idx="4"/>
            <a:endCxn id="6" idx="0"/>
          </p:cNvCxnSpPr>
          <p:nvPr/>
        </p:nvCxnSpPr>
        <p:spPr>
          <a:xfrm>
            <a:off x="1963028" y="6189449"/>
            <a:ext cx="308438" cy="34930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>
            <a:off x="1646870" y="3824137"/>
            <a:ext cx="1215030" cy="3941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tx1"/>
                </a:solidFill>
              </a:rPr>
              <a:t>Students enter Nursing Program</a:t>
            </a:r>
          </a:p>
        </p:txBody>
      </p:sp>
      <p:cxnSp>
        <p:nvCxnSpPr>
          <p:cNvPr id="147" name="Straight Arrow Connector 146"/>
          <p:cNvCxnSpPr>
            <a:stCxn id="129" idx="2"/>
          </p:cNvCxnSpPr>
          <p:nvPr/>
        </p:nvCxnSpPr>
        <p:spPr>
          <a:xfrm>
            <a:off x="2254385" y="4218322"/>
            <a:ext cx="172566" cy="30266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7825295" y="4330336"/>
            <a:ext cx="914400" cy="6217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Processes to correct behaviours are time consuming 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5155339" y="8258812"/>
            <a:ext cx="18277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000" b="1" dirty="0"/>
              <a:t>Novice nurse leaves profession</a:t>
            </a:r>
          </a:p>
        </p:txBody>
      </p:sp>
      <p:cxnSp>
        <p:nvCxnSpPr>
          <p:cNvPr id="225" name="Straight Arrow Connector 224"/>
          <p:cNvCxnSpPr/>
          <p:nvPr/>
        </p:nvCxnSpPr>
        <p:spPr>
          <a:xfrm flipH="1">
            <a:off x="6947399" y="8214482"/>
            <a:ext cx="965095" cy="16252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11243420" y="4033690"/>
            <a:ext cx="409285" cy="29068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2155508" y="7395850"/>
            <a:ext cx="172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University Nursing Program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961285" y="7404465"/>
            <a:ext cx="201555" cy="2011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72" name="TextBox 271"/>
          <p:cNvSpPr txBox="1"/>
          <p:nvPr/>
        </p:nvSpPr>
        <p:spPr>
          <a:xfrm>
            <a:off x="1966894" y="7709950"/>
            <a:ext cx="201555" cy="201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73" name="TextBox 272"/>
          <p:cNvSpPr txBox="1"/>
          <p:nvPr/>
        </p:nvSpPr>
        <p:spPr>
          <a:xfrm>
            <a:off x="2158013" y="7721016"/>
            <a:ext cx="172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Novice Nurses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966894" y="8031596"/>
            <a:ext cx="201555" cy="2011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75" name="TextBox 274"/>
          <p:cNvSpPr txBox="1"/>
          <p:nvPr/>
        </p:nvSpPr>
        <p:spPr>
          <a:xfrm>
            <a:off x="2145446" y="7978962"/>
            <a:ext cx="172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Hospital Environment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3481762" y="7408735"/>
            <a:ext cx="201555" cy="201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77" name="TextBox 276"/>
          <p:cNvSpPr txBox="1"/>
          <p:nvPr/>
        </p:nvSpPr>
        <p:spPr>
          <a:xfrm>
            <a:off x="3689877" y="7402335"/>
            <a:ext cx="172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Preceptor/Experienced Nurses</a:t>
            </a:r>
          </a:p>
        </p:txBody>
      </p:sp>
      <p:cxnSp>
        <p:nvCxnSpPr>
          <p:cNvPr id="311" name="Straight Arrow Connector 310"/>
          <p:cNvCxnSpPr/>
          <p:nvPr/>
        </p:nvCxnSpPr>
        <p:spPr>
          <a:xfrm flipH="1">
            <a:off x="7319968" y="2236732"/>
            <a:ext cx="467426" cy="35583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>
            <a:off x="8168441" y="3884388"/>
            <a:ext cx="131310" cy="44594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/>
          <p:nvPr/>
        </p:nvCxnSpPr>
        <p:spPr>
          <a:xfrm>
            <a:off x="10920131" y="4855104"/>
            <a:ext cx="196051" cy="137495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Oval 329"/>
          <p:cNvSpPr/>
          <p:nvPr/>
        </p:nvSpPr>
        <p:spPr>
          <a:xfrm>
            <a:off x="9011408" y="4429226"/>
            <a:ext cx="914400" cy="6217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Sr. Nurses become dissatisfied with job</a:t>
            </a:r>
          </a:p>
        </p:txBody>
      </p:sp>
      <p:cxnSp>
        <p:nvCxnSpPr>
          <p:cNvPr id="334" name="Straight Arrow Connector 333"/>
          <p:cNvCxnSpPr>
            <a:stCxn id="112" idx="6"/>
            <a:endCxn id="330" idx="2"/>
          </p:cNvCxnSpPr>
          <p:nvPr/>
        </p:nvCxnSpPr>
        <p:spPr>
          <a:xfrm>
            <a:off x="8739695" y="4641232"/>
            <a:ext cx="271713" cy="9889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>
            <a:stCxn id="47" idx="0"/>
            <a:endCxn id="330" idx="3"/>
          </p:cNvCxnSpPr>
          <p:nvPr/>
        </p:nvCxnSpPr>
        <p:spPr>
          <a:xfrm flipV="1">
            <a:off x="9055002" y="4959959"/>
            <a:ext cx="90317" cy="20794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 txBox="1"/>
          <p:nvPr/>
        </p:nvSpPr>
        <p:spPr>
          <a:xfrm>
            <a:off x="3488322" y="7709382"/>
            <a:ext cx="201555" cy="2011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347" name="TextBox 346"/>
          <p:cNvSpPr txBox="1"/>
          <p:nvPr/>
        </p:nvSpPr>
        <p:spPr>
          <a:xfrm>
            <a:off x="3705591" y="7717274"/>
            <a:ext cx="172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Physicians/Surgeons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3488955" y="8020160"/>
            <a:ext cx="201555" cy="201168"/>
          </a:xfrm>
          <a:prstGeom prst="rect">
            <a:avLst/>
          </a:prstGeom>
          <a:solidFill>
            <a:srgbClr val="C9A6E4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365" name="TextBox 364"/>
          <p:cNvSpPr txBox="1"/>
          <p:nvPr/>
        </p:nvSpPr>
        <p:spPr>
          <a:xfrm>
            <a:off x="3704308" y="7975220"/>
            <a:ext cx="9741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Nurse Managers</a:t>
            </a:r>
          </a:p>
        </p:txBody>
      </p:sp>
      <p:sp>
        <p:nvSpPr>
          <p:cNvPr id="124" name="Oval 123"/>
          <p:cNvSpPr/>
          <p:nvPr/>
        </p:nvSpPr>
        <p:spPr>
          <a:xfrm>
            <a:off x="6022636" y="5132563"/>
            <a:ext cx="914400" cy="621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>
                <a:solidFill>
                  <a:schemeClr val="tx1"/>
                </a:solidFill>
                <a:latin typeface="Arial Narrow" panose="020B0606020202030204" pitchFamily="34" charset="0"/>
              </a:rPr>
              <a:t>Grads are hired to work on unit teams</a:t>
            </a:r>
          </a:p>
        </p:txBody>
      </p:sp>
      <p:cxnSp>
        <p:nvCxnSpPr>
          <p:cNvPr id="228" name="Straight Arrow Connector 227"/>
          <p:cNvCxnSpPr/>
          <p:nvPr/>
        </p:nvCxnSpPr>
        <p:spPr>
          <a:xfrm flipV="1">
            <a:off x="6789393" y="5154379"/>
            <a:ext cx="365730" cy="6924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stCxn id="36" idx="4"/>
            <a:endCxn id="12" idx="1"/>
          </p:cNvCxnSpPr>
          <p:nvPr/>
        </p:nvCxnSpPr>
        <p:spPr>
          <a:xfrm>
            <a:off x="5369439" y="3790048"/>
            <a:ext cx="268314" cy="18690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3123412" y="5892557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769589" y="4973348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958403" y="8356760"/>
            <a:ext cx="201600" cy="201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147185" y="8313911"/>
            <a:ext cx="2700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Potential points of intervention using  the Walk in My Shoes exhibit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5557070" y="5629269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8185110" y="2731773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1826" y="5587778"/>
            <a:ext cx="1010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/>
              <a:t>Orientation for 1</a:t>
            </a:r>
            <a:r>
              <a:rPr lang="en-CA" sz="800" b="1" baseline="30000" dirty="0"/>
              <a:t>st</a:t>
            </a:r>
            <a:r>
              <a:rPr lang="en-CA" sz="800" b="1" dirty="0"/>
              <a:t> clinical placement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96724" y="5173302"/>
            <a:ext cx="974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/>
              <a:t>Novice nurse hospital orientation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46095" y="2477269"/>
            <a:ext cx="893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/>
              <a:t>Nurse Manager education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29665" y="4805021"/>
            <a:ext cx="108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/>
              <a:t>Intact team intervention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7626055" y="9017000"/>
            <a:ext cx="357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78</a:t>
            </a:r>
            <a:endParaRPr lang="en-CA" sz="1100" dirty="0"/>
          </a:p>
        </p:txBody>
      </p:sp>
      <p:sp>
        <p:nvSpPr>
          <p:cNvPr id="211" name="TextBox 210"/>
          <p:cNvSpPr txBox="1"/>
          <p:nvPr/>
        </p:nvSpPr>
        <p:spPr>
          <a:xfrm>
            <a:off x="1646870" y="8928100"/>
            <a:ext cx="4314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i="1" dirty="0" smtClean="0">
                <a:latin typeface="Sofia Pro Regular" panose="020B0000000000000000" pitchFamily="34" charset="0"/>
                <a:ea typeface="Sofia Pro Regular" panose="020B0000000000000000" pitchFamily="34" charset="0"/>
                <a:cs typeface="Sofia Pro Regular" panose="020B0000000000000000" pitchFamily="34" charset="0"/>
              </a:rPr>
              <a:t>Figure 12. Systems View and Potential Points for Interventions </a:t>
            </a:r>
            <a:endParaRPr lang="en-CA" sz="900" i="1" dirty="0">
              <a:latin typeface="Sofia Pro Regular" panose="020B0000000000000000" pitchFamily="34" charset="0"/>
              <a:ea typeface="Sofia Pro Regular" panose="020B0000000000000000" pitchFamily="34" charset="0"/>
              <a:cs typeface="Sofia Pr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356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Sofia Pro Regular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Clarke</dc:creator>
  <cp:lastModifiedBy>Cathy Clarke</cp:lastModifiedBy>
  <cp:revision>50</cp:revision>
  <cp:lastPrinted>2016-07-27T01:22:20Z</cp:lastPrinted>
  <dcterms:created xsi:type="dcterms:W3CDTF">2015-12-11T18:02:44Z</dcterms:created>
  <dcterms:modified xsi:type="dcterms:W3CDTF">2016-09-06T00:54:55Z</dcterms:modified>
</cp:coreProperties>
</file>